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6.pn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EB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72385" y="-1321023"/>
            <a:ext cx="20477065" cy="3753452"/>
            <a:chOff x="0" y="0"/>
            <a:chExt cx="3280353" cy="6012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0353" cy="601290"/>
            </a:xfrm>
            <a:custGeom>
              <a:avLst/>
              <a:gdLst/>
              <a:ahLst/>
              <a:cxnLst/>
              <a:rect r="r" b="b" t="t" l="l"/>
              <a:pathLst>
                <a:path h="601290" w="3280353">
                  <a:moveTo>
                    <a:pt x="0" y="0"/>
                  </a:moveTo>
                  <a:lnTo>
                    <a:pt x="3280353" y="0"/>
                  </a:lnTo>
                  <a:lnTo>
                    <a:pt x="3280353" y="601290"/>
                  </a:lnTo>
                  <a:lnTo>
                    <a:pt x="0" y="601290"/>
                  </a:lnTo>
                  <a:close/>
                </a:path>
              </a:pathLst>
            </a:custGeom>
            <a:solidFill>
              <a:srgbClr val="01346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280353" cy="629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8413392" y="1130451"/>
            <a:ext cx="1461217" cy="365304"/>
          </a:xfrm>
          <a:custGeom>
            <a:avLst/>
            <a:gdLst/>
            <a:ahLst/>
            <a:cxnLst/>
            <a:rect r="r" b="b" t="t" l="l"/>
            <a:pathLst>
              <a:path h="365304" w="1461217">
                <a:moveTo>
                  <a:pt x="0" y="0"/>
                </a:moveTo>
                <a:lnTo>
                  <a:pt x="1461216" y="0"/>
                </a:lnTo>
                <a:lnTo>
                  <a:pt x="1461216" y="365304"/>
                </a:lnTo>
                <a:lnTo>
                  <a:pt x="0" y="36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845888" y="1067272"/>
            <a:ext cx="8248009" cy="8397565"/>
            <a:chOff x="0" y="0"/>
            <a:chExt cx="812800" cy="8275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27538"/>
            </a:xfrm>
            <a:custGeom>
              <a:avLst/>
              <a:gdLst/>
              <a:ahLst/>
              <a:cxnLst/>
              <a:rect r="r" b="b" t="t" l="l"/>
              <a:pathLst>
                <a:path h="827538" w="812800">
                  <a:moveTo>
                    <a:pt x="406400" y="0"/>
                  </a:moveTo>
                  <a:cubicBezTo>
                    <a:pt x="181951" y="0"/>
                    <a:pt x="0" y="185251"/>
                    <a:pt x="0" y="413769"/>
                  </a:cubicBezTo>
                  <a:cubicBezTo>
                    <a:pt x="0" y="642287"/>
                    <a:pt x="181951" y="827538"/>
                    <a:pt x="406400" y="827538"/>
                  </a:cubicBezTo>
                  <a:cubicBezTo>
                    <a:pt x="630849" y="827538"/>
                    <a:pt x="812800" y="642287"/>
                    <a:pt x="812800" y="413769"/>
                  </a:cubicBezTo>
                  <a:cubicBezTo>
                    <a:pt x="812800" y="1852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204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8532"/>
              <a:ext cx="660400" cy="691425"/>
            </a:xfrm>
            <a:prstGeom prst="rect">
              <a:avLst/>
            </a:prstGeom>
          </p:spPr>
          <p:txBody>
            <a:bodyPr anchor="ctr" rtlCol="false" tIns="36257" lIns="36257" bIns="36257" rIns="36257"/>
            <a:lstStyle/>
            <a:p>
              <a:pPr algn="ctr">
                <a:lnSpc>
                  <a:spcPts val="139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-420981"/>
            <a:ext cx="18455802" cy="5033825"/>
            <a:chOff x="0" y="0"/>
            <a:chExt cx="4860787" cy="13257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60787" cy="1325781"/>
            </a:xfrm>
            <a:custGeom>
              <a:avLst/>
              <a:gdLst/>
              <a:ahLst/>
              <a:cxnLst/>
              <a:rect r="r" b="b" t="t" l="l"/>
              <a:pathLst>
                <a:path h="1325781" w="4860787">
                  <a:moveTo>
                    <a:pt x="0" y="0"/>
                  </a:moveTo>
                  <a:lnTo>
                    <a:pt x="4860787" y="0"/>
                  </a:lnTo>
                  <a:lnTo>
                    <a:pt x="4860787" y="1325781"/>
                  </a:lnTo>
                  <a:lnTo>
                    <a:pt x="0" y="1325781"/>
                  </a:lnTo>
                  <a:close/>
                </a:path>
              </a:pathLst>
            </a:custGeom>
            <a:solidFill>
              <a:srgbClr val="01346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860787" cy="1354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01148" y="193778"/>
            <a:ext cx="7760200" cy="2238650"/>
          </a:xfrm>
          <a:custGeom>
            <a:avLst/>
            <a:gdLst/>
            <a:ahLst/>
            <a:cxnLst/>
            <a:rect r="r" b="b" t="t" l="l"/>
            <a:pathLst>
              <a:path h="2238650" w="7760200">
                <a:moveTo>
                  <a:pt x="0" y="0"/>
                </a:moveTo>
                <a:lnTo>
                  <a:pt x="7760200" y="0"/>
                </a:lnTo>
                <a:lnTo>
                  <a:pt x="7760200" y="2238650"/>
                </a:lnTo>
                <a:lnTo>
                  <a:pt x="0" y="2238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2" t="-122865" r="0" b="-13384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60794" y="1645806"/>
            <a:ext cx="7513140" cy="7503749"/>
          </a:xfrm>
          <a:custGeom>
            <a:avLst/>
            <a:gdLst/>
            <a:ahLst/>
            <a:cxnLst/>
            <a:rect r="r" b="b" t="t" l="l"/>
            <a:pathLst>
              <a:path h="7503749" w="7513140">
                <a:moveTo>
                  <a:pt x="0" y="0"/>
                </a:moveTo>
                <a:lnTo>
                  <a:pt x="7513140" y="0"/>
                </a:lnTo>
                <a:lnTo>
                  <a:pt x="7513140" y="7503749"/>
                </a:lnTo>
                <a:lnTo>
                  <a:pt x="0" y="7503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932262" y="2360063"/>
            <a:ext cx="6075260" cy="6075236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800435" y="749460"/>
            <a:ext cx="7903220" cy="101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5"/>
              </a:lnSpc>
            </a:pPr>
            <a:r>
              <a:rPr lang="en-US" sz="5932" spc="-415">
                <a:solidFill>
                  <a:srgbClr val="B0EBC4"/>
                </a:solidFill>
                <a:latin typeface="Canva Sans Bold"/>
              </a:rPr>
              <a:t>Your Voice to Customers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5400000">
            <a:off x="8611313" y="1088875"/>
            <a:ext cx="956212" cy="239053"/>
          </a:xfrm>
          <a:custGeom>
            <a:avLst/>
            <a:gdLst/>
            <a:ahLst/>
            <a:cxnLst/>
            <a:rect r="r" b="b" t="t" l="l"/>
            <a:pathLst>
              <a:path h="239053" w="956212">
                <a:moveTo>
                  <a:pt x="0" y="0"/>
                </a:moveTo>
                <a:lnTo>
                  <a:pt x="956211" y="0"/>
                </a:lnTo>
                <a:lnTo>
                  <a:pt x="956211" y="239053"/>
                </a:lnTo>
                <a:lnTo>
                  <a:pt x="0" y="239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0">
            <a:off x="-41615" y="-19050"/>
            <a:ext cx="18371230" cy="1106186"/>
          </a:xfrm>
          <a:custGeom>
            <a:avLst/>
            <a:gdLst/>
            <a:ahLst/>
            <a:cxnLst/>
            <a:rect r="r" b="b" t="t" l="l"/>
            <a:pathLst>
              <a:path h="1106186" w="18371230">
                <a:moveTo>
                  <a:pt x="0" y="1106186"/>
                </a:moveTo>
                <a:lnTo>
                  <a:pt x="18371230" y="1106186"/>
                </a:lnTo>
                <a:lnTo>
                  <a:pt x="18371230" y="0"/>
                </a:lnTo>
                <a:lnTo>
                  <a:pt x="0" y="0"/>
                </a:lnTo>
                <a:lnTo>
                  <a:pt x="0" y="110618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05128" b="-665935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4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2835" y="1937454"/>
            <a:ext cx="15630938" cy="785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B0EBC4"/>
                </a:solidFill>
                <a:latin typeface="Canva Sans"/>
              </a:rPr>
              <a:t>At Fonopolee, we're not just another call center; we're the first, last, and possibly the only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human impression</a:t>
            </a:r>
            <a:r>
              <a:rPr lang="en-US" sz="3700">
                <a:solidFill>
                  <a:srgbClr val="B0EBC4"/>
                </a:solidFill>
                <a:latin typeface="Canva Sans"/>
              </a:rPr>
              <a:t> your brand makes on your customers. </a:t>
            </a:r>
          </a:p>
          <a:p>
            <a:pPr>
              <a:lnSpc>
                <a:spcPts val="5180"/>
              </a:lnSpc>
            </a:pPr>
          </a:p>
          <a:p>
            <a:pPr>
              <a:lnSpc>
                <a:spcPts val="5180"/>
              </a:lnSpc>
            </a:pPr>
            <a:r>
              <a:rPr lang="en-US" sz="3700">
                <a:solidFill>
                  <a:srgbClr val="B0EBC4"/>
                </a:solidFill>
                <a:latin typeface="Canva Sans"/>
              </a:rPr>
              <a:t>Specializing in both inbound and outbound communications, we combine skilled personnel, technical expertise, and a deep understanding of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empathy and tone </a:t>
            </a:r>
            <a:r>
              <a:rPr lang="en-US" sz="3700">
                <a:solidFill>
                  <a:srgbClr val="B0EBC4"/>
                </a:solidFill>
                <a:latin typeface="Canva Sans"/>
              </a:rPr>
              <a:t>to become an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extension of your brand. </a:t>
            </a:r>
          </a:p>
          <a:p>
            <a:pPr>
              <a:lnSpc>
                <a:spcPts val="5180"/>
              </a:lnSpc>
            </a:pPr>
          </a:p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B0EBC4"/>
                </a:solidFill>
                <a:latin typeface="Canva Sans"/>
              </a:rPr>
              <a:t>Whether it's resolving complex issues or providing routine information, we ensure every call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reflects</a:t>
            </a:r>
            <a:r>
              <a:rPr lang="en-US" sz="3700">
                <a:solidFill>
                  <a:srgbClr val="B0EBC4"/>
                </a:solidFill>
                <a:latin typeface="Canva Sans"/>
              </a:rPr>
              <a:t> your brand's integrity, values, and commitment to excellence.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66454" y="-219075"/>
            <a:ext cx="18454454" cy="195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37"/>
              </a:lnSpc>
            </a:pPr>
            <a:r>
              <a:rPr lang="en-US" sz="11455" spc="-263">
                <a:solidFill>
                  <a:srgbClr val="B0EBC4"/>
                </a:solidFill>
                <a:latin typeface="Canva Sans Bold"/>
              </a:rPr>
              <a:t>Welcome to fonopolee -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-62985" y="790678"/>
            <a:ext cx="956212" cy="239053"/>
          </a:xfrm>
          <a:custGeom>
            <a:avLst/>
            <a:gdLst/>
            <a:ahLst/>
            <a:cxnLst/>
            <a:rect r="r" b="b" t="t" l="l"/>
            <a:pathLst>
              <a:path h="239053" w="956212">
                <a:moveTo>
                  <a:pt x="0" y="0"/>
                </a:moveTo>
                <a:lnTo>
                  <a:pt x="956211" y="0"/>
                </a:lnTo>
                <a:lnTo>
                  <a:pt x="956211" y="239053"/>
                </a:lnTo>
                <a:lnTo>
                  <a:pt x="0" y="239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28071" y="8739388"/>
            <a:ext cx="1395281" cy="13952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-41615" y="-19050"/>
            <a:ext cx="18371230" cy="1106186"/>
          </a:xfrm>
          <a:custGeom>
            <a:avLst/>
            <a:gdLst/>
            <a:ahLst/>
            <a:cxnLst/>
            <a:rect r="r" b="b" t="t" l="l"/>
            <a:pathLst>
              <a:path h="1106186" w="18371230">
                <a:moveTo>
                  <a:pt x="0" y="1106186"/>
                </a:moveTo>
                <a:lnTo>
                  <a:pt x="18371230" y="1106186"/>
                </a:lnTo>
                <a:lnTo>
                  <a:pt x="18371230" y="0"/>
                </a:lnTo>
                <a:lnTo>
                  <a:pt x="0" y="0"/>
                </a:lnTo>
                <a:lnTo>
                  <a:pt x="0" y="11061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05128" b="-66593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4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62985" y="790678"/>
            <a:ext cx="956212" cy="239053"/>
          </a:xfrm>
          <a:custGeom>
            <a:avLst/>
            <a:gdLst/>
            <a:ahLst/>
            <a:cxnLst/>
            <a:rect r="r" b="b" t="t" l="l"/>
            <a:pathLst>
              <a:path h="239053" w="956212">
                <a:moveTo>
                  <a:pt x="0" y="0"/>
                </a:moveTo>
                <a:lnTo>
                  <a:pt x="956211" y="0"/>
                </a:lnTo>
                <a:lnTo>
                  <a:pt x="956211" y="239053"/>
                </a:lnTo>
                <a:lnTo>
                  <a:pt x="0" y="239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728071" y="8739388"/>
            <a:ext cx="1395281" cy="139528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6735" y="-219075"/>
            <a:ext cx="5041106" cy="19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spc="275">
                <a:solidFill>
                  <a:srgbClr val="B0EBC4"/>
                </a:solidFill>
                <a:latin typeface="Canva Sans Bold"/>
              </a:rPr>
              <a:t>Slogan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6735" y="2255515"/>
            <a:ext cx="15328519" cy="384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0EBC4"/>
                </a:solidFill>
                <a:latin typeface="Canva Sans"/>
              </a:rPr>
              <a:t>Fonopolee: </a:t>
            </a:r>
            <a:r>
              <a:rPr lang="en-US" sz="5000">
                <a:solidFill>
                  <a:srgbClr val="B0EBC4"/>
                </a:solidFill>
                <a:latin typeface="Canva Sans Bold"/>
              </a:rPr>
              <a:t>Your Voice to Customers</a:t>
            </a:r>
          </a:p>
          <a:p>
            <a:pPr>
              <a:lnSpc>
                <a:spcPts val="7816"/>
              </a:lnSpc>
              <a:spcBef>
                <a:spcPct val="0"/>
              </a:spcBef>
            </a:pPr>
          </a:p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B0EBC4"/>
                </a:solidFill>
                <a:latin typeface="Canva Sans"/>
              </a:rPr>
              <a:t>This slogan highlights Fonopolee's role as a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vital link</a:t>
            </a:r>
            <a:r>
              <a:rPr lang="en-US" sz="3700">
                <a:solidFill>
                  <a:srgbClr val="B0EBC4"/>
                </a:solidFill>
                <a:latin typeface="Canva Sans"/>
              </a:rPr>
              <a:t> between brands and their customers, emphasising the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personal</a:t>
            </a:r>
            <a:r>
              <a:rPr lang="en-US" sz="3700">
                <a:solidFill>
                  <a:srgbClr val="B0EBC4"/>
                </a:solidFill>
                <a:latin typeface="Canva Sans"/>
              </a:rPr>
              <a:t> and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professional</a:t>
            </a:r>
            <a:r>
              <a:rPr lang="en-US" sz="3700">
                <a:solidFill>
                  <a:srgbClr val="B0EBC4"/>
                </a:solidFill>
                <a:latin typeface="Canva Sans"/>
              </a:rPr>
              <a:t> touch you bring to every interaction.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0">
            <a:off x="-41615" y="-19050"/>
            <a:ext cx="18371230" cy="1106186"/>
          </a:xfrm>
          <a:custGeom>
            <a:avLst/>
            <a:gdLst/>
            <a:ahLst/>
            <a:cxnLst/>
            <a:rect r="r" b="b" t="t" l="l"/>
            <a:pathLst>
              <a:path h="1106186" w="18371230">
                <a:moveTo>
                  <a:pt x="0" y="1106186"/>
                </a:moveTo>
                <a:lnTo>
                  <a:pt x="18371230" y="1106186"/>
                </a:lnTo>
                <a:lnTo>
                  <a:pt x="18371230" y="0"/>
                </a:lnTo>
                <a:lnTo>
                  <a:pt x="0" y="0"/>
                </a:lnTo>
                <a:lnTo>
                  <a:pt x="0" y="11061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05128" b="-665935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4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219075"/>
            <a:ext cx="14780499" cy="19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spc="275">
                <a:solidFill>
                  <a:srgbClr val="B0EBC4"/>
                </a:solidFill>
                <a:latin typeface="Canva Sans Bold"/>
              </a:rPr>
              <a:t>Company Culture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8388" y="1593851"/>
            <a:ext cx="9034611" cy="817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40"/>
              </a:lnSpc>
            </a:pPr>
          </a:p>
          <a:p>
            <a:pPr>
              <a:lnSpc>
                <a:spcPts val="5440"/>
              </a:lnSpc>
            </a:pPr>
          </a:p>
          <a:p>
            <a:pPr>
              <a:lnSpc>
                <a:spcPts val="5440"/>
              </a:lnSpc>
            </a:pPr>
            <a:r>
              <a:rPr lang="en-US" sz="3200">
                <a:solidFill>
                  <a:srgbClr val="F62044"/>
                </a:solidFill>
                <a:latin typeface="Canva Sans Medium"/>
              </a:rPr>
              <a:t>a) </a:t>
            </a:r>
            <a:r>
              <a:rPr lang="en-US" sz="3200">
                <a:solidFill>
                  <a:srgbClr val="B0EBC4"/>
                </a:solidFill>
                <a:latin typeface="Canva Sans Medium"/>
              </a:rPr>
              <a:t>   We treat each other with care and respect</a:t>
            </a:r>
          </a:p>
          <a:p>
            <a:pPr>
              <a:lnSpc>
                <a:spcPts val="5440"/>
              </a:lnSpc>
            </a:pPr>
            <a:r>
              <a:rPr lang="en-US" sz="3200">
                <a:solidFill>
                  <a:srgbClr val="F62044"/>
                </a:solidFill>
                <a:latin typeface="Canva Sans Medium"/>
              </a:rPr>
              <a:t>b)</a:t>
            </a:r>
            <a:r>
              <a:rPr lang="en-US" sz="3200">
                <a:solidFill>
                  <a:srgbClr val="B0EBC4"/>
                </a:solidFill>
                <a:latin typeface="Canva Sans Medium"/>
              </a:rPr>
              <a:t>    Firm but fair</a:t>
            </a:r>
          </a:p>
          <a:p>
            <a:pPr>
              <a:lnSpc>
                <a:spcPts val="5440"/>
              </a:lnSpc>
            </a:pPr>
            <a:r>
              <a:rPr lang="en-US" sz="3200">
                <a:solidFill>
                  <a:srgbClr val="F62044"/>
                </a:solidFill>
                <a:latin typeface="Canva Sans Medium"/>
              </a:rPr>
              <a:t>c)</a:t>
            </a:r>
            <a:r>
              <a:rPr lang="en-US" sz="3200">
                <a:solidFill>
                  <a:srgbClr val="B0EBC4"/>
                </a:solidFill>
                <a:latin typeface="Canva Sans Medium"/>
              </a:rPr>
              <a:t>    Play as a team, grow as a team</a:t>
            </a:r>
          </a:p>
          <a:p>
            <a:pPr>
              <a:lnSpc>
                <a:spcPts val="5440"/>
              </a:lnSpc>
            </a:pPr>
            <a:r>
              <a:rPr lang="en-US" sz="3200">
                <a:solidFill>
                  <a:srgbClr val="F62044"/>
                </a:solidFill>
                <a:latin typeface="Canva Sans Medium"/>
              </a:rPr>
              <a:t>d) </a:t>
            </a:r>
            <a:r>
              <a:rPr lang="en-US" sz="3200">
                <a:solidFill>
                  <a:srgbClr val="B0EBC4"/>
                </a:solidFill>
                <a:latin typeface="Canva Sans Medium"/>
              </a:rPr>
              <a:t>   Don’t rest until we win</a:t>
            </a:r>
          </a:p>
          <a:p>
            <a:pPr>
              <a:lnSpc>
                <a:spcPts val="5440"/>
              </a:lnSpc>
            </a:pPr>
            <a:r>
              <a:rPr lang="en-US" sz="3200">
                <a:solidFill>
                  <a:srgbClr val="F62044"/>
                </a:solidFill>
                <a:latin typeface="Canva Sans Medium"/>
              </a:rPr>
              <a:t>e)</a:t>
            </a:r>
            <a:r>
              <a:rPr lang="en-US" sz="3200">
                <a:solidFill>
                  <a:srgbClr val="B0EBC4"/>
                </a:solidFill>
                <a:latin typeface="Canva Sans Medium"/>
              </a:rPr>
              <a:t>    We deliver work we are proud of</a:t>
            </a:r>
          </a:p>
          <a:p>
            <a:pPr>
              <a:lnSpc>
                <a:spcPts val="5440"/>
              </a:lnSpc>
            </a:pPr>
            <a:r>
              <a:rPr lang="en-US" sz="3200">
                <a:solidFill>
                  <a:srgbClr val="F62044"/>
                </a:solidFill>
                <a:latin typeface="Canva Sans Medium"/>
              </a:rPr>
              <a:t>f) </a:t>
            </a:r>
            <a:r>
              <a:rPr lang="en-US" sz="3200">
                <a:solidFill>
                  <a:srgbClr val="B0EBC4"/>
                </a:solidFill>
                <a:latin typeface="Canva Sans Medium"/>
              </a:rPr>
              <a:t>    We inspire by example</a:t>
            </a:r>
          </a:p>
          <a:p>
            <a:pPr>
              <a:lnSpc>
                <a:spcPts val="5440"/>
              </a:lnSpc>
            </a:pPr>
            <a:r>
              <a:rPr lang="en-US" sz="3200">
                <a:solidFill>
                  <a:srgbClr val="F62044"/>
                </a:solidFill>
                <a:latin typeface="Canva Sans Medium"/>
              </a:rPr>
              <a:t>g)</a:t>
            </a:r>
            <a:r>
              <a:rPr lang="en-US" sz="3200">
                <a:solidFill>
                  <a:srgbClr val="B0EBC4"/>
                </a:solidFill>
                <a:latin typeface="Canva Sans Medium"/>
              </a:rPr>
              <a:t>    We get right to the point</a:t>
            </a:r>
          </a:p>
          <a:p>
            <a:pPr>
              <a:lnSpc>
                <a:spcPts val="5440"/>
              </a:lnSpc>
            </a:pPr>
            <a:r>
              <a:rPr lang="en-US" sz="3200">
                <a:solidFill>
                  <a:srgbClr val="F62044"/>
                </a:solidFill>
                <a:latin typeface="Canva Sans Medium"/>
              </a:rPr>
              <a:t>h)</a:t>
            </a:r>
            <a:r>
              <a:rPr lang="en-US" sz="3200">
                <a:solidFill>
                  <a:srgbClr val="B0EBC4"/>
                </a:solidFill>
                <a:latin typeface="Canva Sans Medium"/>
              </a:rPr>
              <a:t>    Problem, so what have you done about it?</a:t>
            </a:r>
          </a:p>
          <a:p>
            <a:pPr>
              <a:lnSpc>
                <a:spcPts val="5440"/>
              </a:lnSpc>
            </a:pPr>
            <a:r>
              <a:rPr lang="en-US" sz="3200">
                <a:solidFill>
                  <a:srgbClr val="F62044"/>
                </a:solidFill>
                <a:latin typeface="Canva Sans Medium"/>
              </a:rPr>
              <a:t>i) </a:t>
            </a:r>
            <a:r>
              <a:rPr lang="en-US" sz="3200">
                <a:solidFill>
                  <a:srgbClr val="B0EBC4"/>
                </a:solidFill>
                <a:latin typeface="Canva Sans Medium"/>
              </a:rPr>
              <a:t>    We fix problems before they exist</a:t>
            </a:r>
          </a:p>
          <a:p>
            <a:pPr>
              <a:lnSpc>
                <a:spcPts val="544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-62985" y="790678"/>
            <a:ext cx="956212" cy="239053"/>
          </a:xfrm>
          <a:custGeom>
            <a:avLst/>
            <a:gdLst/>
            <a:ahLst/>
            <a:cxnLst/>
            <a:rect r="r" b="b" t="t" l="l"/>
            <a:pathLst>
              <a:path h="239053" w="956212">
                <a:moveTo>
                  <a:pt x="0" y="0"/>
                </a:moveTo>
                <a:lnTo>
                  <a:pt x="956211" y="0"/>
                </a:lnTo>
                <a:lnTo>
                  <a:pt x="956211" y="239053"/>
                </a:lnTo>
                <a:lnTo>
                  <a:pt x="0" y="239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28071" y="8739388"/>
            <a:ext cx="1395281" cy="13952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-41615" y="-19050"/>
            <a:ext cx="18371230" cy="1106186"/>
          </a:xfrm>
          <a:custGeom>
            <a:avLst/>
            <a:gdLst/>
            <a:ahLst/>
            <a:cxnLst/>
            <a:rect r="r" b="b" t="t" l="l"/>
            <a:pathLst>
              <a:path h="1106186" w="18371230">
                <a:moveTo>
                  <a:pt x="0" y="1106186"/>
                </a:moveTo>
                <a:lnTo>
                  <a:pt x="18371230" y="1106186"/>
                </a:lnTo>
                <a:lnTo>
                  <a:pt x="18371230" y="0"/>
                </a:lnTo>
                <a:lnTo>
                  <a:pt x="0" y="0"/>
                </a:lnTo>
                <a:lnTo>
                  <a:pt x="0" y="11061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05128" b="-665935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4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4056" y="257175"/>
            <a:ext cx="18807200" cy="42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9"/>
              </a:lnSpc>
            </a:pPr>
            <a:r>
              <a:rPr lang="en-US" sz="11499" spc="-264">
                <a:solidFill>
                  <a:srgbClr val="B0EBC4"/>
                </a:solidFill>
                <a:latin typeface="Canva Sans Bold"/>
              </a:rPr>
              <a:t>Enhanced Brand Positioning and Promise:</a:t>
            </a:r>
          </a:p>
          <a:p>
            <a:pPr>
              <a:lnSpc>
                <a:spcPts val="1080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34056" y="2425700"/>
            <a:ext cx="14727257" cy="683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9"/>
              </a:lnSpc>
              <a:spcBef>
                <a:spcPct val="0"/>
              </a:spcBef>
            </a:pPr>
          </a:p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0EBC4"/>
                </a:solidFill>
                <a:latin typeface="Canva Sans"/>
              </a:rPr>
              <a:t>"</a:t>
            </a:r>
            <a:r>
              <a:rPr lang="en-US" sz="5000">
                <a:solidFill>
                  <a:srgbClr val="B0EBC4"/>
                </a:solidFill>
                <a:latin typeface="Canva Sans Bold"/>
              </a:rPr>
              <a:t>Empathy &amp; Excellence in Every Call</a:t>
            </a:r>
            <a:r>
              <a:rPr lang="en-US" sz="5000">
                <a:solidFill>
                  <a:srgbClr val="B0EBC4"/>
                </a:solidFill>
                <a:latin typeface="Canva Sans"/>
              </a:rPr>
              <a:t>"</a:t>
            </a:r>
          </a:p>
          <a:p>
            <a:pPr>
              <a:lnSpc>
                <a:spcPts val="4760"/>
              </a:lnSpc>
              <a:spcBef>
                <a:spcPct val="0"/>
              </a:spcBef>
            </a:pPr>
          </a:p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B0EBC4"/>
                </a:solidFill>
                <a:latin typeface="Canva Sans"/>
              </a:rPr>
              <a:t>Fonopolee promises to deliver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empathetic customer service</a:t>
            </a:r>
            <a:r>
              <a:rPr lang="en-US" sz="3700">
                <a:solidFill>
                  <a:srgbClr val="B0EBC4"/>
                </a:solidFill>
                <a:latin typeface="Canva Sans"/>
              </a:rPr>
              <a:t> that accurately reflects the brand's personality, tonality, values, and promises. </a:t>
            </a:r>
          </a:p>
          <a:p>
            <a:pPr>
              <a:lnSpc>
                <a:spcPts val="5180"/>
              </a:lnSpc>
              <a:spcBef>
                <a:spcPct val="0"/>
              </a:spcBef>
            </a:pPr>
          </a:p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B0EBC4"/>
                </a:solidFill>
                <a:latin typeface="Canva Sans"/>
              </a:rPr>
              <a:t>The focus is on handling even the most challenging calls with positivity, ensuring that every interaction leaves a lasting,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positive impression</a:t>
            </a:r>
            <a:r>
              <a:rPr lang="en-US" sz="3700">
                <a:solidFill>
                  <a:srgbClr val="B0EBC4"/>
                </a:solidFill>
                <a:latin typeface="Canva Sans"/>
              </a:rPr>
              <a:t>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-62985" y="790678"/>
            <a:ext cx="956212" cy="239053"/>
          </a:xfrm>
          <a:custGeom>
            <a:avLst/>
            <a:gdLst/>
            <a:ahLst/>
            <a:cxnLst/>
            <a:rect r="r" b="b" t="t" l="l"/>
            <a:pathLst>
              <a:path h="239053" w="956212">
                <a:moveTo>
                  <a:pt x="0" y="0"/>
                </a:moveTo>
                <a:lnTo>
                  <a:pt x="956211" y="0"/>
                </a:lnTo>
                <a:lnTo>
                  <a:pt x="956211" y="239053"/>
                </a:lnTo>
                <a:lnTo>
                  <a:pt x="0" y="239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28071" y="8739388"/>
            <a:ext cx="1395281" cy="13952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-41615" y="-19050"/>
            <a:ext cx="18371230" cy="1106186"/>
          </a:xfrm>
          <a:custGeom>
            <a:avLst/>
            <a:gdLst/>
            <a:ahLst/>
            <a:cxnLst/>
            <a:rect r="r" b="b" t="t" l="l"/>
            <a:pathLst>
              <a:path h="1106186" w="18371230">
                <a:moveTo>
                  <a:pt x="0" y="1106186"/>
                </a:moveTo>
                <a:lnTo>
                  <a:pt x="18371230" y="1106186"/>
                </a:lnTo>
                <a:lnTo>
                  <a:pt x="18371230" y="0"/>
                </a:lnTo>
                <a:lnTo>
                  <a:pt x="0" y="0"/>
                </a:lnTo>
                <a:lnTo>
                  <a:pt x="0" y="11061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05128" b="-665935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4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6" y="6586127"/>
            <a:ext cx="18351697" cy="34774"/>
          </a:xfrm>
          <a:prstGeom prst="line">
            <a:avLst/>
          </a:prstGeom>
          <a:ln cap="flat" w="38100">
            <a:solidFill>
              <a:srgbClr val="F6204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14762" y="7411010"/>
            <a:ext cx="3864603" cy="883468"/>
            <a:chOff x="0" y="0"/>
            <a:chExt cx="773082" cy="1767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3082" cy="176731"/>
            </a:xfrm>
            <a:custGeom>
              <a:avLst/>
              <a:gdLst/>
              <a:ahLst/>
              <a:cxnLst/>
              <a:rect r="r" b="b" t="t" l="l"/>
              <a:pathLst>
                <a:path h="176731" w="773082">
                  <a:moveTo>
                    <a:pt x="4007" y="0"/>
                  </a:moveTo>
                  <a:lnTo>
                    <a:pt x="769075" y="0"/>
                  </a:lnTo>
                  <a:cubicBezTo>
                    <a:pt x="771288" y="0"/>
                    <a:pt x="773082" y="1794"/>
                    <a:pt x="773082" y="4007"/>
                  </a:cubicBezTo>
                  <a:lnTo>
                    <a:pt x="773082" y="172724"/>
                  </a:lnTo>
                  <a:cubicBezTo>
                    <a:pt x="773082" y="174937"/>
                    <a:pt x="771288" y="176731"/>
                    <a:pt x="769075" y="176731"/>
                  </a:cubicBezTo>
                  <a:lnTo>
                    <a:pt x="4007" y="176731"/>
                  </a:lnTo>
                  <a:cubicBezTo>
                    <a:pt x="1794" y="176731"/>
                    <a:pt x="0" y="174937"/>
                    <a:pt x="0" y="172724"/>
                  </a:cubicBezTo>
                  <a:lnTo>
                    <a:pt x="0" y="4007"/>
                  </a:lnTo>
                  <a:cubicBezTo>
                    <a:pt x="0" y="1794"/>
                    <a:pt x="1794" y="0"/>
                    <a:pt x="4007" y="0"/>
                  </a:cubicBezTo>
                  <a:close/>
                </a:path>
              </a:pathLst>
            </a:custGeom>
            <a:solidFill>
              <a:srgbClr val="F62044"/>
            </a:solidFill>
            <a:ln w="38100" cap="sq">
              <a:solidFill>
                <a:srgbClr val="B0EBC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773082" cy="186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3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B0EBC4"/>
                  </a:solidFill>
                  <a:latin typeface="Canva Sans"/>
                </a:rPr>
                <a:t> </a:t>
              </a:r>
              <a:r>
                <a:rPr lang="en-US" sz="1799">
                  <a:solidFill>
                    <a:srgbClr val="B0EBC4"/>
                  </a:solidFill>
                  <a:latin typeface="Canva Sans Bold"/>
                </a:rPr>
                <a:t>CUSTODIAN OF YOUR BRAND'S VOICE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46049" y="4915621"/>
            <a:ext cx="3864603" cy="883468"/>
            <a:chOff x="0" y="0"/>
            <a:chExt cx="773082" cy="1767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3082" cy="176731"/>
            </a:xfrm>
            <a:custGeom>
              <a:avLst/>
              <a:gdLst/>
              <a:ahLst/>
              <a:cxnLst/>
              <a:rect r="r" b="b" t="t" l="l"/>
              <a:pathLst>
                <a:path h="176731" w="773082">
                  <a:moveTo>
                    <a:pt x="4007" y="0"/>
                  </a:moveTo>
                  <a:lnTo>
                    <a:pt x="769075" y="0"/>
                  </a:lnTo>
                  <a:cubicBezTo>
                    <a:pt x="771288" y="0"/>
                    <a:pt x="773082" y="1794"/>
                    <a:pt x="773082" y="4007"/>
                  </a:cubicBezTo>
                  <a:lnTo>
                    <a:pt x="773082" y="172724"/>
                  </a:lnTo>
                  <a:cubicBezTo>
                    <a:pt x="773082" y="174937"/>
                    <a:pt x="771288" y="176731"/>
                    <a:pt x="769075" y="176731"/>
                  </a:cubicBezTo>
                  <a:lnTo>
                    <a:pt x="4007" y="176731"/>
                  </a:lnTo>
                  <a:cubicBezTo>
                    <a:pt x="1794" y="176731"/>
                    <a:pt x="0" y="174937"/>
                    <a:pt x="0" y="172724"/>
                  </a:cubicBezTo>
                  <a:lnTo>
                    <a:pt x="0" y="4007"/>
                  </a:lnTo>
                  <a:cubicBezTo>
                    <a:pt x="0" y="1794"/>
                    <a:pt x="1794" y="0"/>
                    <a:pt x="4007" y="0"/>
                  </a:cubicBezTo>
                  <a:close/>
                </a:path>
              </a:pathLst>
            </a:custGeom>
            <a:solidFill>
              <a:srgbClr val="F62044"/>
            </a:solidFill>
            <a:ln w="38100" cap="sq">
              <a:solidFill>
                <a:srgbClr val="B0EBC4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773082" cy="186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B0EBC4"/>
                  </a:solidFill>
                  <a:latin typeface="Canva Sans Bold"/>
                </a:rPr>
                <a:t>WIN OR LEARN PHILOSOPHY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77335" y="7402842"/>
            <a:ext cx="3864603" cy="883468"/>
            <a:chOff x="0" y="0"/>
            <a:chExt cx="773082" cy="1767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3082" cy="176731"/>
            </a:xfrm>
            <a:custGeom>
              <a:avLst/>
              <a:gdLst/>
              <a:ahLst/>
              <a:cxnLst/>
              <a:rect r="r" b="b" t="t" l="l"/>
              <a:pathLst>
                <a:path h="176731" w="773082">
                  <a:moveTo>
                    <a:pt x="4007" y="0"/>
                  </a:moveTo>
                  <a:lnTo>
                    <a:pt x="769075" y="0"/>
                  </a:lnTo>
                  <a:cubicBezTo>
                    <a:pt x="771288" y="0"/>
                    <a:pt x="773082" y="1794"/>
                    <a:pt x="773082" y="4007"/>
                  </a:cubicBezTo>
                  <a:lnTo>
                    <a:pt x="773082" y="172724"/>
                  </a:lnTo>
                  <a:cubicBezTo>
                    <a:pt x="773082" y="174937"/>
                    <a:pt x="771288" y="176731"/>
                    <a:pt x="769075" y="176731"/>
                  </a:cubicBezTo>
                  <a:lnTo>
                    <a:pt x="4007" y="176731"/>
                  </a:lnTo>
                  <a:cubicBezTo>
                    <a:pt x="1794" y="176731"/>
                    <a:pt x="0" y="174937"/>
                    <a:pt x="0" y="172724"/>
                  </a:cubicBezTo>
                  <a:lnTo>
                    <a:pt x="0" y="4007"/>
                  </a:lnTo>
                  <a:cubicBezTo>
                    <a:pt x="0" y="1794"/>
                    <a:pt x="1794" y="0"/>
                    <a:pt x="4007" y="0"/>
                  </a:cubicBezTo>
                  <a:close/>
                </a:path>
              </a:pathLst>
            </a:custGeom>
            <a:solidFill>
              <a:srgbClr val="F62044"/>
            </a:solidFill>
            <a:ln w="38100" cap="sq">
              <a:solidFill>
                <a:srgbClr val="B0EBC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773082" cy="186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B0EBC4"/>
                  </a:solidFill>
                  <a:latin typeface="Canva Sans Bold"/>
                </a:rPr>
                <a:t>UNWAVERING COMMITMENT TO SOLUTIONS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08622" y="4907453"/>
            <a:ext cx="3864603" cy="883468"/>
            <a:chOff x="0" y="0"/>
            <a:chExt cx="773082" cy="1767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3082" cy="176731"/>
            </a:xfrm>
            <a:custGeom>
              <a:avLst/>
              <a:gdLst/>
              <a:ahLst/>
              <a:cxnLst/>
              <a:rect r="r" b="b" t="t" l="l"/>
              <a:pathLst>
                <a:path h="176731" w="773082">
                  <a:moveTo>
                    <a:pt x="4007" y="0"/>
                  </a:moveTo>
                  <a:lnTo>
                    <a:pt x="769075" y="0"/>
                  </a:lnTo>
                  <a:cubicBezTo>
                    <a:pt x="771288" y="0"/>
                    <a:pt x="773082" y="1794"/>
                    <a:pt x="773082" y="4007"/>
                  </a:cubicBezTo>
                  <a:lnTo>
                    <a:pt x="773082" y="172724"/>
                  </a:lnTo>
                  <a:cubicBezTo>
                    <a:pt x="773082" y="174937"/>
                    <a:pt x="771288" y="176731"/>
                    <a:pt x="769075" y="176731"/>
                  </a:cubicBezTo>
                  <a:lnTo>
                    <a:pt x="4007" y="176731"/>
                  </a:lnTo>
                  <a:cubicBezTo>
                    <a:pt x="1794" y="176731"/>
                    <a:pt x="0" y="174937"/>
                    <a:pt x="0" y="172724"/>
                  </a:cubicBezTo>
                  <a:lnTo>
                    <a:pt x="0" y="4007"/>
                  </a:lnTo>
                  <a:cubicBezTo>
                    <a:pt x="0" y="1794"/>
                    <a:pt x="1794" y="0"/>
                    <a:pt x="4007" y="0"/>
                  </a:cubicBezTo>
                  <a:close/>
                </a:path>
              </a:pathLst>
            </a:custGeom>
            <a:solidFill>
              <a:srgbClr val="F62044"/>
            </a:solidFill>
            <a:ln w="38100" cap="sq">
              <a:solidFill>
                <a:srgbClr val="B0EBC4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773082" cy="186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B0EBC4"/>
                  </a:solidFill>
                  <a:latin typeface="Canva Sans Bold"/>
                </a:rPr>
                <a:t>EMPATHY IN EVERY EXCHANGE</a:t>
              </a:r>
            </a:p>
            <a:p>
              <a:pPr algn="ct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15318063" y="5704917"/>
            <a:ext cx="3810" cy="898598"/>
          </a:xfrm>
          <a:prstGeom prst="line">
            <a:avLst/>
          </a:prstGeom>
          <a:ln cap="flat" w="38100">
            <a:solidFill>
              <a:srgbClr val="F62044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734056" y="257175"/>
            <a:ext cx="18807200" cy="42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9"/>
              </a:lnSpc>
            </a:pPr>
            <a:r>
              <a:rPr lang="en-US" sz="11499" spc="-264">
                <a:solidFill>
                  <a:srgbClr val="B0EBC4"/>
                </a:solidFill>
                <a:latin typeface="Canva Sans Bold"/>
              </a:rPr>
              <a:t>Enhanced Brand Positioning and Promise:</a:t>
            </a:r>
          </a:p>
          <a:p>
            <a:pPr>
              <a:lnSpc>
                <a:spcPts val="1080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97256" y="8391086"/>
            <a:ext cx="4103425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80"/>
              </a:lnSpc>
            </a:pPr>
            <a:r>
              <a:rPr lang="en-US" sz="1800">
                <a:solidFill>
                  <a:srgbClr val="B0EBC4"/>
                </a:solidFill>
                <a:latin typeface="Canva Sans"/>
              </a:rPr>
              <a:t>Fonopolee safeguards and reflects your brand's essence, integrity, and values, serving as dedicated guardians and an extension of your team for positive interactions and results.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96145" y="3606886"/>
            <a:ext cx="4764411" cy="123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80"/>
              </a:lnSpc>
            </a:pPr>
            <a:r>
              <a:rPr lang="en-US" sz="1800">
                <a:solidFill>
                  <a:srgbClr val="B0EBC4"/>
                </a:solidFill>
                <a:latin typeface="Canva Sans"/>
              </a:rPr>
              <a:t>At Fonopolee, every interaction is a 'Win or Learn' moment. We turn experiences into actionable insights, keeping your brand ahead by adapting to market trends and understanding customer needs.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90953" y="8391086"/>
            <a:ext cx="4469039" cy="172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80"/>
              </a:lnSpc>
            </a:pPr>
            <a:r>
              <a:rPr lang="en-US" sz="1800">
                <a:solidFill>
                  <a:srgbClr val="B0EBC4"/>
                </a:solidFill>
                <a:latin typeface="Canva Sans"/>
              </a:rPr>
              <a:t>We Don’t Rest Until We Win - tackling complex issues with a problem-solving attitude. Committed to going the extra mile, we ensure your customers feel cared for and receive the information they need, embodying your brand's dedication to satisfaction.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08815" y="3093893"/>
            <a:ext cx="4618496" cy="172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80"/>
              </a:lnSpc>
            </a:pPr>
            <a:r>
              <a:rPr lang="en-US" sz="1800">
                <a:solidFill>
                  <a:srgbClr val="B0EBC4"/>
                </a:solidFill>
                <a:latin typeface="Canva Sans"/>
              </a:rPr>
              <a:t>At Fonopolee, empathy is our cornerstone. Amid challenges, we promise positive engagements. Our team masters style, diction, and tonality, turning each call into a demonstration of understanding and compassion, reflecting your brand's heart and soul.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7055490" y="5704917"/>
            <a:ext cx="3810" cy="898598"/>
          </a:xfrm>
          <a:prstGeom prst="line">
            <a:avLst/>
          </a:prstGeom>
          <a:ln cap="flat" w="38100">
            <a:solidFill>
              <a:srgbClr val="F62044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22" id="22"/>
          <p:cNvSpPr/>
          <p:nvPr/>
        </p:nvSpPr>
        <p:spPr>
          <a:xfrm flipV="true">
            <a:off x="11221662" y="6603676"/>
            <a:ext cx="3810" cy="898598"/>
          </a:xfrm>
          <a:prstGeom prst="line">
            <a:avLst/>
          </a:prstGeom>
          <a:ln cap="flat" w="38100">
            <a:solidFill>
              <a:srgbClr val="F62044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2945159" y="6603595"/>
            <a:ext cx="3810" cy="898598"/>
          </a:xfrm>
          <a:prstGeom prst="line">
            <a:avLst/>
          </a:prstGeom>
          <a:ln cap="flat" w="38100">
            <a:solidFill>
              <a:srgbClr val="F62044"/>
            </a:solidFill>
            <a:prstDash val="solid"/>
            <a:headEnd type="diamond" len="lg" w="lg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-5400000">
            <a:off x="-62985" y="790678"/>
            <a:ext cx="956212" cy="239053"/>
          </a:xfrm>
          <a:custGeom>
            <a:avLst/>
            <a:gdLst/>
            <a:ahLst/>
            <a:cxnLst/>
            <a:rect r="r" b="b" t="t" l="l"/>
            <a:pathLst>
              <a:path h="239053" w="956212">
                <a:moveTo>
                  <a:pt x="0" y="0"/>
                </a:moveTo>
                <a:lnTo>
                  <a:pt x="956211" y="0"/>
                </a:lnTo>
                <a:lnTo>
                  <a:pt x="956211" y="239053"/>
                </a:lnTo>
                <a:lnTo>
                  <a:pt x="0" y="239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728071" y="8739388"/>
            <a:ext cx="1395281" cy="139528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true" rot="0">
            <a:off x="-41615" y="-19050"/>
            <a:ext cx="18371230" cy="1106186"/>
          </a:xfrm>
          <a:custGeom>
            <a:avLst/>
            <a:gdLst/>
            <a:ahLst/>
            <a:cxnLst/>
            <a:rect r="r" b="b" t="t" l="l"/>
            <a:pathLst>
              <a:path h="1106186" w="18371230">
                <a:moveTo>
                  <a:pt x="0" y="1106186"/>
                </a:moveTo>
                <a:lnTo>
                  <a:pt x="18371230" y="1106186"/>
                </a:lnTo>
                <a:lnTo>
                  <a:pt x="18371230" y="0"/>
                </a:lnTo>
                <a:lnTo>
                  <a:pt x="0" y="0"/>
                </a:lnTo>
                <a:lnTo>
                  <a:pt x="0" y="11061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05128" b="-665935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134502" y="7200030"/>
            <a:ext cx="1099244" cy="1289093"/>
          </a:xfrm>
          <a:custGeom>
            <a:avLst/>
            <a:gdLst/>
            <a:ahLst/>
            <a:cxnLst/>
            <a:rect r="r" b="b" t="t" l="l"/>
            <a:pathLst>
              <a:path h="1289093" w="1099244">
                <a:moveTo>
                  <a:pt x="0" y="0"/>
                </a:moveTo>
                <a:lnTo>
                  <a:pt x="1099245" y="0"/>
                </a:lnTo>
                <a:lnTo>
                  <a:pt x="1099245" y="1289093"/>
                </a:lnTo>
                <a:lnTo>
                  <a:pt x="0" y="1289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046804" y="4704641"/>
            <a:ext cx="1099244" cy="1289093"/>
          </a:xfrm>
          <a:custGeom>
            <a:avLst/>
            <a:gdLst/>
            <a:ahLst/>
            <a:cxnLst/>
            <a:rect r="r" b="b" t="t" l="l"/>
            <a:pathLst>
              <a:path h="1289093" w="1099244">
                <a:moveTo>
                  <a:pt x="0" y="0"/>
                </a:moveTo>
                <a:lnTo>
                  <a:pt x="1099245" y="0"/>
                </a:lnTo>
                <a:lnTo>
                  <a:pt x="1099245" y="1289093"/>
                </a:lnTo>
                <a:lnTo>
                  <a:pt x="0" y="1289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178091" y="7208198"/>
            <a:ext cx="1099244" cy="1289093"/>
          </a:xfrm>
          <a:custGeom>
            <a:avLst/>
            <a:gdLst/>
            <a:ahLst/>
            <a:cxnLst/>
            <a:rect r="r" b="b" t="t" l="l"/>
            <a:pathLst>
              <a:path h="1289093" w="1099244">
                <a:moveTo>
                  <a:pt x="0" y="0"/>
                </a:moveTo>
                <a:lnTo>
                  <a:pt x="1099244" y="0"/>
                </a:lnTo>
                <a:lnTo>
                  <a:pt x="1099244" y="1289092"/>
                </a:lnTo>
                <a:lnTo>
                  <a:pt x="0" y="128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309377" y="4712809"/>
            <a:ext cx="1099244" cy="1289093"/>
          </a:xfrm>
          <a:custGeom>
            <a:avLst/>
            <a:gdLst/>
            <a:ahLst/>
            <a:cxnLst/>
            <a:rect r="r" b="b" t="t" l="l"/>
            <a:pathLst>
              <a:path h="1289093" w="1099244">
                <a:moveTo>
                  <a:pt x="0" y="0"/>
                </a:moveTo>
                <a:lnTo>
                  <a:pt x="1099245" y="0"/>
                </a:lnTo>
                <a:lnTo>
                  <a:pt x="1099245" y="1289092"/>
                </a:lnTo>
                <a:lnTo>
                  <a:pt x="0" y="128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4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7845" y="1537218"/>
            <a:ext cx="15577883" cy="720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B0EBC4"/>
                </a:solidFill>
                <a:latin typeface="Canva Sans"/>
              </a:rPr>
              <a:t>Fonopolee differentiates itself by focusing on the </a:t>
            </a:r>
            <a:r>
              <a:rPr lang="en-US" sz="3699">
                <a:solidFill>
                  <a:srgbClr val="F62044"/>
                </a:solidFill>
                <a:latin typeface="Canva Sans Bold"/>
              </a:rPr>
              <a:t>synergy</a:t>
            </a:r>
            <a:r>
              <a:rPr lang="en-US" sz="3699">
                <a:solidFill>
                  <a:srgbClr val="B0EBC4"/>
                </a:solidFill>
                <a:latin typeface="Canva Sans"/>
              </a:rPr>
              <a:t> between </a:t>
            </a:r>
            <a:r>
              <a:rPr lang="en-US" sz="3699">
                <a:solidFill>
                  <a:srgbClr val="F62044"/>
                </a:solidFill>
                <a:latin typeface="Canva Sans Bold"/>
              </a:rPr>
              <a:t>technical proficiency</a:t>
            </a:r>
            <a:r>
              <a:rPr lang="en-US" sz="3699">
                <a:solidFill>
                  <a:srgbClr val="B0EBC4"/>
                </a:solidFill>
                <a:latin typeface="Canva Sans"/>
              </a:rPr>
              <a:t> and </a:t>
            </a:r>
            <a:r>
              <a:rPr lang="en-US" sz="3699">
                <a:solidFill>
                  <a:srgbClr val="F62044"/>
                </a:solidFill>
                <a:latin typeface="Canva Sans Bold"/>
              </a:rPr>
              <a:t>human empathy</a:t>
            </a:r>
            <a:r>
              <a:rPr lang="en-US" sz="3699">
                <a:solidFill>
                  <a:srgbClr val="B0EBC4"/>
                </a:solidFill>
                <a:latin typeface="Canva Sans"/>
              </a:rPr>
              <a:t>. We don't just answer calls; we provide </a:t>
            </a:r>
            <a:r>
              <a:rPr lang="en-US" sz="3699">
                <a:solidFill>
                  <a:srgbClr val="F62044"/>
                </a:solidFill>
                <a:latin typeface="Canva Sans Bold"/>
              </a:rPr>
              <a:t>solutions</a:t>
            </a:r>
            <a:r>
              <a:rPr lang="en-US" sz="3699">
                <a:solidFill>
                  <a:srgbClr val="F62044"/>
                </a:solidFill>
                <a:latin typeface="Canva Sans"/>
              </a:rPr>
              <a:t> </a:t>
            </a:r>
            <a:r>
              <a:rPr lang="en-US" sz="3699">
                <a:solidFill>
                  <a:srgbClr val="B0EBC4"/>
                </a:solidFill>
                <a:latin typeface="Canva Sans"/>
              </a:rPr>
              <a:t>that resonate with both the brand's and the customer's needs. 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B0EBC4"/>
                </a:solidFill>
                <a:latin typeface="Canva Sans"/>
              </a:rPr>
              <a:t>Our approach combines a </a:t>
            </a:r>
            <a:r>
              <a:rPr lang="en-US" sz="3699">
                <a:solidFill>
                  <a:srgbClr val="F62044"/>
                </a:solidFill>
                <a:latin typeface="Canva Sans Bold"/>
              </a:rPr>
              <a:t>deep understanding</a:t>
            </a:r>
            <a:r>
              <a:rPr lang="en-US" sz="3699">
                <a:solidFill>
                  <a:srgbClr val="B0EBC4"/>
                </a:solidFill>
                <a:latin typeface="Canva Sans"/>
              </a:rPr>
              <a:t> of brand identity with exceptional people skills, ensuring a seamless and positive experience in every interaction. Our team's ability to handle stress, rejection, and complex problems, while maintaining </a:t>
            </a:r>
            <a:r>
              <a:rPr lang="en-US" sz="3699">
                <a:solidFill>
                  <a:srgbClr val="F62044"/>
                </a:solidFill>
                <a:latin typeface="Canva Sans Bold"/>
              </a:rPr>
              <a:t>brand integrity</a:t>
            </a:r>
            <a:r>
              <a:rPr lang="en-US" sz="3699">
                <a:solidFill>
                  <a:srgbClr val="B0EBC4"/>
                </a:solidFill>
                <a:latin typeface="Canva Sans"/>
              </a:rPr>
              <a:t>, sets us apart in the industry.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715071" y="-219075"/>
            <a:ext cx="12079686" cy="19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spc="-264">
                <a:solidFill>
                  <a:srgbClr val="B0EBC4"/>
                </a:solidFill>
                <a:latin typeface="Canva Sans Bold"/>
              </a:rPr>
              <a:t>Unique Value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-62985" y="790678"/>
            <a:ext cx="956212" cy="239053"/>
          </a:xfrm>
          <a:custGeom>
            <a:avLst/>
            <a:gdLst/>
            <a:ahLst/>
            <a:cxnLst/>
            <a:rect r="r" b="b" t="t" l="l"/>
            <a:pathLst>
              <a:path h="239053" w="956212">
                <a:moveTo>
                  <a:pt x="0" y="0"/>
                </a:moveTo>
                <a:lnTo>
                  <a:pt x="956211" y="0"/>
                </a:lnTo>
                <a:lnTo>
                  <a:pt x="956211" y="239053"/>
                </a:lnTo>
                <a:lnTo>
                  <a:pt x="0" y="239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28071" y="8739388"/>
            <a:ext cx="1395281" cy="13952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0">
            <a:off x="-41615" y="-19050"/>
            <a:ext cx="18371230" cy="1106186"/>
          </a:xfrm>
          <a:custGeom>
            <a:avLst/>
            <a:gdLst/>
            <a:ahLst/>
            <a:cxnLst/>
            <a:rect r="r" b="b" t="t" l="l"/>
            <a:pathLst>
              <a:path h="1106186" w="18371230">
                <a:moveTo>
                  <a:pt x="0" y="1106186"/>
                </a:moveTo>
                <a:lnTo>
                  <a:pt x="18371230" y="1106186"/>
                </a:lnTo>
                <a:lnTo>
                  <a:pt x="18371230" y="0"/>
                </a:lnTo>
                <a:lnTo>
                  <a:pt x="0" y="0"/>
                </a:lnTo>
                <a:lnTo>
                  <a:pt x="0" y="11061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05128" b="-665935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4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41615" y="-19050"/>
            <a:ext cx="18371230" cy="1106186"/>
          </a:xfrm>
          <a:custGeom>
            <a:avLst/>
            <a:gdLst/>
            <a:ahLst/>
            <a:cxnLst/>
            <a:rect r="r" b="b" t="t" l="l"/>
            <a:pathLst>
              <a:path h="1106186" w="18371230">
                <a:moveTo>
                  <a:pt x="0" y="1106186"/>
                </a:moveTo>
                <a:lnTo>
                  <a:pt x="18371230" y="1106186"/>
                </a:lnTo>
                <a:lnTo>
                  <a:pt x="18371230" y="0"/>
                </a:lnTo>
                <a:lnTo>
                  <a:pt x="0" y="0"/>
                </a:lnTo>
                <a:lnTo>
                  <a:pt x="0" y="11061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5128" b="-66593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07144" y="454243"/>
            <a:ext cx="9620908" cy="962090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76" t="0" r="-2497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451725" y="595080"/>
            <a:ext cx="9339235" cy="9339235"/>
          </a:xfrm>
          <a:custGeom>
            <a:avLst/>
            <a:gdLst/>
            <a:ahLst/>
            <a:cxnLst/>
            <a:rect r="r" b="b" t="t" l="l"/>
            <a:pathLst>
              <a:path h="9339235" w="9339235">
                <a:moveTo>
                  <a:pt x="0" y="0"/>
                </a:moveTo>
                <a:lnTo>
                  <a:pt x="9339235" y="0"/>
                </a:lnTo>
                <a:lnTo>
                  <a:pt x="9339235" y="9339234"/>
                </a:lnTo>
                <a:lnTo>
                  <a:pt x="0" y="9339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307918" y="3455025"/>
            <a:ext cx="3619359" cy="3619345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2229577" y="342900"/>
            <a:ext cx="12079686" cy="2677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9"/>
              </a:lnSpc>
            </a:pPr>
            <a:r>
              <a:rPr lang="en-US" sz="11499" spc="-264">
                <a:solidFill>
                  <a:srgbClr val="B0EBC4"/>
                </a:solidFill>
                <a:latin typeface="Canva Sans Bold"/>
              </a:rPr>
              <a:t>Product</a:t>
            </a:r>
          </a:p>
          <a:p>
            <a:pPr algn="ctr">
              <a:lnSpc>
                <a:spcPts val="10119"/>
              </a:lnSpc>
            </a:pPr>
            <a:r>
              <a:rPr lang="en-US" sz="11499" spc="-264">
                <a:solidFill>
                  <a:srgbClr val="B0EBC4"/>
                </a:solidFill>
                <a:latin typeface="Canva Sans Bold"/>
              </a:rPr>
              <a:t>Offering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-62985" y="790678"/>
            <a:ext cx="956212" cy="239053"/>
          </a:xfrm>
          <a:custGeom>
            <a:avLst/>
            <a:gdLst/>
            <a:ahLst/>
            <a:cxnLst/>
            <a:rect r="r" b="b" t="t" l="l"/>
            <a:pathLst>
              <a:path h="239053" w="956212">
                <a:moveTo>
                  <a:pt x="0" y="0"/>
                </a:moveTo>
                <a:lnTo>
                  <a:pt x="956211" y="0"/>
                </a:lnTo>
                <a:lnTo>
                  <a:pt x="956211" y="239053"/>
                </a:lnTo>
                <a:lnTo>
                  <a:pt x="0" y="239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728071" y="8739388"/>
            <a:ext cx="1395281" cy="139528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188501" y="1032827"/>
            <a:ext cx="1858194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 </a:t>
            </a:r>
            <a:r>
              <a:rPr lang="en-US" sz="1799" spc="-41">
                <a:solidFill>
                  <a:srgbClr val="B0EBC4"/>
                </a:solidFill>
                <a:latin typeface="Canva Sans Bold"/>
              </a:rPr>
              <a:t>Customer Query 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Resolution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58204" y="2214826"/>
            <a:ext cx="2270522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 Proactive Outbound 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Engagement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5083" y="2214826"/>
            <a:ext cx="1933724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 Virtual Office 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Assistant Services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86023" y="4630332"/>
            <a:ext cx="2190229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 Technical Support </a:t>
            </a:r>
          </a:p>
          <a:p>
            <a:pPr algn="ctr">
              <a:lnSpc>
                <a:spcPts val="2519"/>
              </a:lnSpc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for 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Microsoft Office 365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32965" y="4787494"/>
            <a:ext cx="1612627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 Project-Based </a:t>
            </a:r>
          </a:p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Campaigns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29991" y="7581865"/>
            <a:ext cx="210390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 Survey Conduction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09101" y="8710813"/>
            <a:ext cx="1824484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 Lead Generation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33574" y="7581865"/>
            <a:ext cx="171978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-41">
                <a:solidFill>
                  <a:srgbClr val="B0EBC4"/>
                </a:solidFill>
                <a:latin typeface="Canva Sans Bold"/>
              </a:rPr>
              <a:t> Sales Initiatives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3659" y="2909482"/>
            <a:ext cx="4840635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-115">
                <a:solidFill>
                  <a:srgbClr val="B0EBC4"/>
                </a:solidFill>
                <a:latin typeface="Canva Sans Bold"/>
              </a:rPr>
              <a:t>Comprehensive </a:t>
            </a:r>
          </a:p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-115">
                <a:solidFill>
                  <a:srgbClr val="B0EBC4"/>
                </a:solidFill>
                <a:latin typeface="Canva Sans Bold"/>
              </a:rPr>
              <a:t>Call Center </a:t>
            </a:r>
          </a:p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-115">
                <a:solidFill>
                  <a:srgbClr val="B0EBC4"/>
                </a:solidFill>
                <a:latin typeface="Canva Sans Bold"/>
              </a:rPr>
              <a:t>Solutions: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4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7187" y="1917539"/>
            <a:ext cx="16622610" cy="785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B0EBC4"/>
                </a:solidFill>
                <a:latin typeface="Canva Sans"/>
              </a:rPr>
              <a:t>Fonopolee believes in the transformative power of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human connection. </a:t>
            </a:r>
          </a:p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B0EBC4"/>
                </a:solidFill>
                <a:latin typeface="Canva Sans"/>
              </a:rPr>
              <a:t>We stand for excellence in communication, believing that every call is an opportunity to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strengthen the bond</a:t>
            </a:r>
            <a:r>
              <a:rPr lang="en-US" sz="3700">
                <a:solidFill>
                  <a:srgbClr val="B0EBC4"/>
                </a:solidFill>
                <a:latin typeface="Canva Sans"/>
              </a:rPr>
              <a:t> between a brand and its customer. </a:t>
            </a:r>
          </a:p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B0EBC4"/>
                </a:solidFill>
                <a:latin typeface="Canva Sans"/>
              </a:rPr>
              <a:t>We commit to understanding and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reflecting each brand's</a:t>
            </a:r>
            <a:r>
              <a:rPr lang="en-US" sz="3700">
                <a:solidFill>
                  <a:srgbClr val="B0EBC4"/>
                </a:solidFill>
                <a:latin typeface="Canva Sans"/>
              </a:rPr>
              <a:t> unique identity in our interactions. </a:t>
            </a:r>
          </a:p>
          <a:p>
            <a:pPr>
              <a:lnSpc>
                <a:spcPts val="5180"/>
              </a:lnSpc>
              <a:spcBef>
                <a:spcPct val="0"/>
              </a:spcBef>
            </a:pPr>
          </a:p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B0EBC4"/>
                </a:solidFill>
                <a:latin typeface="Canva Sans"/>
              </a:rPr>
              <a:t>Our team embodies empathy, professionalism, and a problem-solving attitude, ensuring that every engagement is handled with care, accuracy, and a positive tone. </a:t>
            </a:r>
          </a:p>
          <a:p>
            <a:pPr>
              <a:lnSpc>
                <a:spcPts val="5180"/>
              </a:lnSpc>
              <a:spcBef>
                <a:spcPct val="0"/>
              </a:spcBef>
            </a:pPr>
          </a:p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B0EBC4"/>
                </a:solidFill>
                <a:latin typeface="Canva Sans"/>
              </a:rPr>
              <a:t>We strive to be more than a service provider; we aim to be a </a:t>
            </a:r>
            <a:r>
              <a:rPr lang="en-US" sz="3700">
                <a:solidFill>
                  <a:srgbClr val="F62044"/>
                </a:solidFill>
                <a:latin typeface="Canva Sans Bold"/>
              </a:rPr>
              <a:t>trusted partner</a:t>
            </a:r>
            <a:r>
              <a:rPr lang="en-US" sz="3700">
                <a:solidFill>
                  <a:srgbClr val="B0EBC4"/>
                </a:solidFill>
                <a:latin typeface="Canva Sans"/>
              </a:rPr>
              <a:t> in building and maintaining your brand's reputation.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6726" y="-219075"/>
            <a:ext cx="7201942" cy="196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</a:pPr>
            <a:r>
              <a:rPr lang="en-US" sz="11499" spc="-264">
                <a:solidFill>
                  <a:srgbClr val="B0EBC4"/>
                </a:solidFill>
                <a:latin typeface="Canva Sans Bold"/>
              </a:rPr>
              <a:t>Manifesto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-62985" y="790678"/>
            <a:ext cx="956212" cy="239053"/>
          </a:xfrm>
          <a:custGeom>
            <a:avLst/>
            <a:gdLst/>
            <a:ahLst/>
            <a:cxnLst/>
            <a:rect r="r" b="b" t="t" l="l"/>
            <a:pathLst>
              <a:path h="239053" w="956212">
                <a:moveTo>
                  <a:pt x="0" y="0"/>
                </a:moveTo>
                <a:lnTo>
                  <a:pt x="956211" y="0"/>
                </a:lnTo>
                <a:lnTo>
                  <a:pt x="956211" y="239053"/>
                </a:lnTo>
                <a:lnTo>
                  <a:pt x="0" y="239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28071" y="8739388"/>
            <a:ext cx="1395281" cy="13952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980746" y="524710"/>
            <a:ext cx="980435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115">
                <a:solidFill>
                  <a:srgbClr val="B0EBC4"/>
                </a:solidFill>
                <a:latin typeface="Canva Sans Bold"/>
              </a:rPr>
              <a:t> (What We Believe and Stand For)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-41615" y="-19050"/>
            <a:ext cx="18371230" cy="1106186"/>
          </a:xfrm>
          <a:custGeom>
            <a:avLst/>
            <a:gdLst/>
            <a:ahLst/>
            <a:cxnLst/>
            <a:rect r="r" b="b" t="t" l="l"/>
            <a:pathLst>
              <a:path h="1106186" w="18371230">
                <a:moveTo>
                  <a:pt x="0" y="1106186"/>
                </a:moveTo>
                <a:lnTo>
                  <a:pt x="18371230" y="1106186"/>
                </a:lnTo>
                <a:lnTo>
                  <a:pt x="18371230" y="0"/>
                </a:lnTo>
                <a:lnTo>
                  <a:pt x="0" y="0"/>
                </a:lnTo>
                <a:lnTo>
                  <a:pt x="0" y="11061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105128" b="-66593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DAF60FVGaZA</dc:identifier>
  <dcterms:modified xsi:type="dcterms:W3CDTF">2011-08-01T06:04:30Z</dcterms:modified>
  <cp:revision>1</cp:revision>
  <dc:title>Fonopolee Pitch Deck</dc:title>
</cp:coreProperties>
</file>